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4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7" r:id="rId4"/>
    <p:sldId id="258" r:id="rId5"/>
    <p:sldId id="259" r:id="rId6"/>
    <p:sldId id="266" r:id="rId7"/>
    <p:sldId id="268" r:id="rId8"/>
    <p:sldId id="269" r:id="rId9"/>
    <p:sldId id="272" r:id="rId10"/>
  </p:sldIdLst>
  <p:sldSz type="screen16x9" cy="6858000" cx="12192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1230" y="912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tableStyles" Target="tableStyles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1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882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0F9B84EA-7D68-4D60-9CB1-D50884785D1C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83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884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8D4E0FC9-F1F8-4FAE-9988-3BA365CFD46F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</p:handoutMaster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5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altLang="en-US" lang="zh-CN"/>
          </a:p>
        </p:txBody>
      </p:sp>
      <p:sp>
        <p:nvSpPr>
          <p:cNvPr id="1048876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4C874EDC-B9BA-48C6-ACF0-F391E66B81F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77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8878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879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altLang="en-US" lang="zh-CN"/>
          </a:p>
        </p:txBody>
      </p:sp>
      <p:sp>
        <p:nvSpPr>
          <p:cNvPr id="1048880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92170F0B-F189-400C-8C1C-42D45EE46093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601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02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C31393B1-38A8-4F1B-A830-F19F59570291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2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4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4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92170F0B-F189-400C-8C1C-42D45EE46093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3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76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6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92170F0B-F189-400C-8C1C-42D45EE46093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9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8820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21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C31393B1-38A8-4F1B-A830-F19F59570291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标题幻灯片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582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lang="zh-CN"/>
              <a:t>单击此处编辑母版副标题样式</a:t>
            </a:r>
            <a:endParaRPr altLang="en-US" lang="zh-CN"/>
          </a:p>
        </p:txBody>
      </p:sp>
      <p:sp>
        <p:nvSpPr>
          <p:cNvPr id="104858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8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8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标题和竖排文字">
    <p:spTree>
      <p:nvGrpSpPr>
        <p:cNvPr id="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4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84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4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4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竖排标题与文本"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6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27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82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2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3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1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32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83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3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3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节标题">
    <p:spTree>
      <p:nvGrpSpPr>
        <p:cNvPr id="8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7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48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849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50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51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两栏内容">
    <p:spTree>
      <p:nvGrpSpPr>
        <p:cNvPr id="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5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85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85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5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5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比较">
    <p:spTree>
      <p:nvGrpSpPr>
        <p:cNvPr id="8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8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59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860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861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862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863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64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65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仅标题"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2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2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2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6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67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68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内容与标题">
    <p:spTree>
      <p:nvGrpSpPr>
        <p:cNvPr id="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9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70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871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872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73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74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图片与标题">
    <p:spTree>
      <p:nvGrpSpPr>
        <p:cNvPr id="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6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837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1048838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</p:txBody>
      </p:sp>
      <p:sp>
        <p:nvSpPr>
          <p:cNvPr id="1048839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840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841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二级</a:t>
            </a:r>
            <a:endParaRPr altLang="en-US" lang="zh-CN"/>
          </a:p>
          <a:p>
            <a:pPr lvl="2"/>
            <a:r>
              <a:rPr altLang="en-US" lang="zh-CN"/>
              <a:t>三级</a:t>
            </a:r>
            <a:endParaRPr altLang="en-US" lang="zh-CN"/>
          </a:p>
          <a:p>
            <a:pPr lvl="3"/>
            <a:r>
              <a:rPr altLang="en-US" lang="zh-CN"/>
              <a:t>四级</a:t>
            </a:r>
            <a:endParaRPr altLang="en-US" lang="zh-CN"/>
          </a:p>
          <a:p>
            <a:pPr lvl="4"/>
            <a:r>
              <a:rPr altLang="en-US" lang="zh-CN"/>
              <a:t>五级</a:t>
            </a:r>
            <a:endParaRPr altLang="en-US" lang="zh-CN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877A368F-8F01-4C50-BA2C-1B278AB44B46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altLang="en-US"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97486EB5-B3BC-4854-81D1-48E5C2D03F62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梯形 6"/>
          <p:cNvSpPr/>
          <p:nvPr/>
        </p:nvSpPr>
        <p:spPr>
          <a:xfrm>
            <a:off x="4448887" y="313365"/>
            <a:ext cx="9877646" cy="6858000"/>
          </a:xfrm>
          <a:prstGeom prst="trapezoid"/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altLang="en-US" dirty="0" sz="6600"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altLang="en-US" dirty="0" sz="6600"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altLang="en-US" dirty="0" sz="6600"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altLang="en-US" dirty="0" sz="6600"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diction </a:t>
            </a:r>
            <a:endParaRPr altLang="en-US" dirty="0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altLang="en-US" dirty="0" sz="6000"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altLang="en-US" dirty="0" sz="6000"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</a:t>
            </a:r>
            <a:r>
              <a:rPr altLang="en-US" dirty="0" sz="6000"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altLang="en-US" dirty="0" sz="6000"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altLang="en-US" dirty="0" sz="6000"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 </a:t>
            </a:r>
            <a:endParaRPr altLang="en-US" dirty="0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97152" name="图片 22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t="14027" b="2627"/>
          <a:stretch>
            <a:fillRect/>
          </a:stretch>
        </p:blipFill>
        <p:spPr>
          <a:xfrm>
            <a:off x="-4298167" y="882465"/>
            <a:ext cx="9525001" cy="5357813"/>
          </a:xfrm>
          <a:prstGeom prst="parallelogram"/>
        </p:spPr>
      </p:pic>
      <p:sp>
        <p:nvSpPr>
          <p:cNvPr id="1048587" name="平行四边形 7"/>
          <p:cNvSpPr/>
          <p:nvPr/>
        </p:nvSpPr>
        <p:spPr>
          <a:xfrm>
            <a:off x="5023045" y="1637414"/>
            <a:ext cx="1371601" cy="2868117"/>
          </a:xfrm>
          <a:prstGeom prst="parallelogram">
            <a:avLst>
              <a:gd name="adj" fmla="val 60124"/>
            </a:avLst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588" name="平行四边形 8"/>
          <p:cNvSpPr/>
          <p:nvPr/>
        </p:nvSpPr>
        <p:spPr>
          <a:xfrm>
            <a:off x="5556444" y="4034433"/>
            <a:ext cx="304801" cy="988828"/>
          </a:xfrm>
          <a:prstGeom prst="parallelogram">
            <a:avLst>
              <a:gd name="adj" fmla="val 95007"/>
            </a:avLst>
          </a:prstGeom>
          <a:solidFill>
            <a:schemeClr val="bg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589" name="平行四边形 9"/>
          <p:cNvSpPr/>
          <p:nvPr/>
        </p:nvSpPr>
        <p:spPr>
          <a:xfrm>
            <a:off x="6308700" y="313365"/>
            <a:ext cx="304801" cy="988828"/>
          </a:xfrm>
          <a:prstGeom prst="parallelogram">
            <a:avLst>
              <a:gd name="adj" fmla="val 95007"/>
            </a:avLst>
          </a:prstGeom>
          <a:solidFill>
            <a:schemeClr val="bg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590" name="平行四边形 10"/>
          <p:cNvSpPr/>
          <p:nvPr/>
        </p:nvSpPr>
        <p:spPr>
          <a:xfrm>
            <a:off x="5717704" y="121978"/>
            <a:ext cx="199365" cy="723015"/>
          </a:xfrm>
          <a:prstGeom prst="parallelogram">
            <a:avLst>
              <a:gd name="adj" fmla="val 95007"/>
            </a:avLst>
          </a:prstGeom>
          <a:solidFill>
            <a:schemeClr val="bg1">
              <a:alpha val="50196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591" name="平行四边形 12"/>
          <p:cNvSpPr/>
          <p:nvPr/>
        </p:nvSpPr>
        <p:spPr>
          <a:xfrm>
            <a:off x="5037219" y="5805377"/>
            <a:ext cx="379231" cy="869802"/>
          </a:xfrm>
          <a:prstGeom prst="parallelogram">
            <a:avLst>
              <a:gd name="adj" fmla="val 60124"/>
            </a:avLst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592" name="平行四边形 13"/>
          <p:cNvSpPr/>
          <p:nvPr/>
        </p:nvSpPr>
        <p:spPr>
          <a:xfrm>
            <a:off x="11307777" y="293134"/>
            <a:ext cx="520995" cy="1009059"/>
          </a:xfrm>
          <a:prstGeom prst="parallelogram">
            <a:avLst>
              <a:gd name="adj" fmla="val 60124"/>
            </a:avLst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593" name="平行四边形 14"/>
          <p:cNvSpPr/>
          <p:nvPr/>
        </p:nvSpPr>
        <p:spPr>
          <a:xfrm>
            <a:off x="11588655" y="844993"/>
            <a:ext cx="304802" cy="628356"/>
          </a:xfrm>
          <a:prstGeom prst="parallelogram">
            <a:avLst>
              <a:gd name="adj" fmla="val 60124"/>
            </a:avLst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594" name="文本框 16"/>
          <p:cNvSpPr txBox="1"/>
          <p:nvPr/>
        </p:nvSpPr>
        <p:spPr>
          <a:xfrm>
            <a:off x="5861244" y="2196364"/>
            <a:ext cx="6619175" cy="993141"/>
          </a:xfrm>
          <a:prstGeom prst="rect"/>
          <a:noFill/>
        </p:spPr>
        <p:txBody>
          <a:bodyPr rtlCol="0" wrap="square">
            <a:spAutoFit/>
          </a:bodyPr>
          <a:p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 </a:t>
            </a:r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altLang="zh-CN" b="1" dirty="0" sz="60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betes </a:t>
            </a:r>
            <a:endParaRPr altLang="zh-CN" b="1" dirty="0" sz="6000" lang="en-US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2097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2097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0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12"/>
                                        <p:tgtEl>
                                          <p:spTgt spid="1048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16"/>
                                        <p:tgtEl>
                                          <p:spTgt spid="10485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17"/>
                                        <p:tgtEl>
                                          <p:spTgt spid="1048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18"/>
                                        <p:tgtEl>
                                          <p:spTgt spid="1048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22"/>
                                        <p:tgtEl>
                                          <p:spTgt spid="10485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23"/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24"/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2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28"/>
                                        <p:tgtEl>
                                          <p:spTgt spid="10485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29"/>
                                        <p:tgtEl>
                                          <p:spTgt spid="1048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30"/>
                                        <p:tgtEl>
                                          <p:spTgt spid="1048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32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34"/>
                                        <p:tgtEl>
                                          <p:spTgt spid="10485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35"/>
                                        <p:tgtEl>
                                          <p:spTgt spid="1048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36"/>
                                        <p:tgtEl>
                                          <p:spTgt spid="1048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3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40"/>
                                        <p:tgtEl>
                                          <p:spTgt spid="10485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41"/>
                                        <p:tgtEl>
                                          <p:spTgt spid="1048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42"/>
                                        <p:tgtEl>
                                          <p:spTgt spid="1048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4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46"/>
                                        <p:tgtEl>
                                          <p:spTgt spid="10485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47"/>
                                        <p:tgtEl>
                                          <p:spTgt spid="1048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48"/>
                                        <p:tgtEl>
                                          <p:spTgt spid="1048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5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52"/>
                                        <p:tgtEl>
                                          <p:spTgt spid="10485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53"/>
                                        <p:tgtEl>
                                          <p:spTgt spid="10485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54"/>
                                        <p:tgtEl>
                                          <p:spTgt spid="10485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5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58"/>
                                        <p:tgtEl>
                                          <p:spTgt spid="10485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59"/>
                                        <p:tgtEl>
                                          <p:spTgt spid="1048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60"/>
                                        <p:tgtEl>
                                          <p:spTgt spid="1048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86" grpId="0" animBg="1"/>
      <p:bldP spid="1048587" grpId="0" animBg="1"/>
      <p:bldP spid="1048588" grpId="0" animBg="1"/>
      <p:bldP spid="1048589" grpId="0" animBg="1"/>
      <p:bldP spid="1048590" grpId="0" animBg="1"/>
      <p:bldP spid="1048591" grpId="0" animBg="1"/>
      <p:bldP spid="1048592" grpId="0" animBg="1"/>
      <p:bldP spid="1048593" grpId="0" animBg="1"/>
      <p:bldP spid="104859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18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39048"/>
          <a:stretch>
            <a:fillRect/>
          </a:stretch>
        </p:blipFill>
        <p:spPr>
          <a:xfrm>
            <a:off x="0" y="874699"/>
            <a:ext cx="5258800" cy="5758164"/>
          </a:xfrm>
          <a:prstGeom prst="rect"/>
        </p:spPr>
      </p:pic>
      <p:grpSp>
        <p:nvGrpSpPr>
          <p:cNvPr id="35" name="组合 1"/>
          <p:cNvGrpSpPr/>
          <p:nvPr/>
        </p:nvGrpSpPr>
        <p:grpSpPr>
          <a:xfrm>
            <a:off x="-196807" y="1570247"/>
            <a:ext cx="13565905" cy="4917376"/>
            <a:chOff x="-5276428" y="3766782"/>
            <a:chExt cx="11539682" cy="4917376"/>
          </a:xfrm>
        </p:grpSpPr>
        <p:cxnSp>
          <p:nvCxnSpPr>
            <p:cNvPr id="3145728" name="直接连接符 22"/>
            <p:cNvCxnSpPr>
              <a:cxnSpLocks/>
            </p:cNvCxnSpPr>
            <p:nvPr/>
          </p:nvCxnSpPr>
          <p:spPr>
            <a:xfrm>
              <a:off x="-1" y="3766782"/>
              <a:ext cx="6263255" cy="0"/>
            </a:xfrm>
            <a:prstGeom prst="line"/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8605" name="文本框 24"/>
            <p:cNvSpPr txBox="1"/>
            <p:nvPr/>
          </p:nvSpPr>
          <p:spPr>
            <a:xfrm>
              <a:off x="-5276428" y="7669428"/>
              <a:ext cx="8625385" cy="1014730"/>
            </a:xfrm>
            <a:prstGeom prst="rect"/>
            <a:noFill/>
          </p:spPr>
          <p:txBody>
            <a:bodyPr rtlCol="0" wrap="square">
              <a:spAutoFit/>
            </a:bodyPr>
            <a:p>
              <a:pPr algn="ctr"/>
              <a:endParaRPr altLang="en-US" b="1" dirty="0" sz="6000" lang="zh-CN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048886" name=""/>
          <p:cNvSpPr txBox="1"/>
          <p:nvPr/>
        </p:nvSpPr>
        <p:spPr>
          <a:xfrm>
            <a:off x="5570528" y="966270"/>
            <a:ext cx="8017466" cy="4968240"/>
          </a:xfrm>
          <a:prstGeom prst="rect"/>
        </p:spPr>
        <p:txBody>
          <a:bodyPr rtlCol="0" wrap="square">
            <a:spAutoFit/>
          </a:bodyPr>
          <a:p>
            <a:r>
              <a:rPr sz="5400" lang="en-US">
                <a:solidFill>
                  <a:srgbClr val="FF6600"/>
                </a:solidFill>
              </a:rPr>
              <a:t>N</a:t>
            </a:r>
            <a:r>
              <a:rPr sz="5400" lang="en-US">
                <a:solidFill>
                  <a:srgbClr val="FF6600"/>
                </a:solidFill>
              </a:rPr>
              <a:t>a</a:t>
            </a:r>
            <a:r>
              <a:rPr sz="5400" lang="en-US">
                <a:solidFill>
                  <a:srgbClr val="FF6600"/>
                </a:solidFill>
              </a:rPr>
              <a:t>m</a:t>
            </a:r>
            <a:r>
              <a:rPr sz="5400" lang="en-US">
                <a:solidFill>
                  <a:srgbClr val="FF6600"/>
                </a:solidFill>
              </a:rPr>
              <a:t>e</a:t>
            </a:r>
            <a:r>
              <a:rPr sz="5400" lang="en-US">
                <a:solidFill>
                  <a:srgbClr val="FF6600"/>
                </a:solidFill>
              </a:rPr>
              <a:t>:</a:t>
            </a:r>
            <a:r>
              <a:rPr sz="5400" lang="en-US">
                <a:solidFill>
                  <a:srgbClr val="FF6600"/>
                </a:solidFill>
              </a:rPr>
              <a:t> </a:t>
            </a:r>
            <a:r>
              <a:rPr sz="5400" lang="en-US">
                <a:solidFill>
                  <a:srgbClr val="FF6600"/>
                </a:solidFill>
              </a:rPr>
              <a:t>K</a:t>
            </a:r>
            <a:r>
              <a:rPr sz="5400" lang="en-US">
                <a:solidFill>
                  <a:srgbClr val="FF6600"/>
                </a:solidFill>
              </a:rPr>
              <a:t>.</a:t>
            </a:r>
            <a:r>
              <a:rPr sz="5400" lang="en-US">
                <a:solidFill>
                  <a:srgbClr val="FF6600"/>
                </a:solidFill>
              </a:rPr>
              <a:t>V</a:t>
            </a:r>
            <a:r>
              <a:rPr sz="5400" lang="en-US">
                <a:solidFill>
                  <a:srgbClr val="FF6600"/>
                </a:solidFill>
              </a:rPr>
              <a:t>a</a:t>
            </a:r>
            <a:r>
              <a:rPr sz="5400" lang="en-US">
                <a:solidFill>
                  <a:srgbClr val="FF6600"/>
                </a:solidFill>
              </a:rPr>
              <a:t>l</a:t>
            </a:r>
            <a:r>
              <a:rPr sz="5400" lang="en-US">
                <a:solidFill>
                  <a:srgbClr val="FF6600"/>
                </a:solidFill>
              </a:rPr>
              <a:t>a</a:t>
            </a:r>
            <a:r>
              <a:rPr sz="5400" lang="en-US">
                <a:solidFill>
                  <a:srgbClr val="FF6600"/>
                </a:solidFill>
              </a:rPr>
              <a:t>r</a:t>
            </a:r>
            <a:r>
              <a:rPr sz="5400" lang="en-US">
                <a:solidFill>
                  <a:srgbClr val="FF6600"/>
                </a:solidFill>
              </a:rPr>
              <a:t>m</a:t>
            </a:r>
            <a:r>
              <a:rPr sz="5400" lang="en-US">
                <a:solidFill>
                  <a:srgbClr val="FF6600"/>
                </a:solidFill>
              </a:rPr>
              <a:t>a</a:t>
            </a:r>
            <a:r>
              <a:rPr sz="5400" lang="en-US">
                <a:solidFill>
                  <a:srgbClr val="FF6600"/>
                </a:solidFill>
              </a:rPr>
              <a:t>t</a:t>
            </a:r>
            <a:r>
              <a:rPr sz="5400" lang="en-US">
                <a:solidFill>
                  <a:srgbClr val="FF6600"/>
                </a:solidFill>
              </a:rPr>
              <a:t>h</a:t>
            </a:r>
            <a:r>
              <a:rPr sz="5400" lang="en-US">
                <a:solidFill>
                  <a:srgbClr val="FF6600"/>
                </a:solidFill>
              </a:rPr>
              <a:t>i</a:t>
            </a:r>
            <a:endParaRPr sz="2800" lang="en-US">
              <a:solidFill>
                <a:srgbClr val="000000"/>
              </a:solidFill>
            </a:endParaRPr>
          </a:p>
          <a:p>
            <a:r>
              <a:rPr sz="5400" lang="en-US">
                <a:solidFill>
                  <a:srgbClr val="FF6600"/>
                </a:solidFill>
              </a:rPr>
              <a:t>B</a:t>
            </a:r>
            <a:r>
              <a:rPr sz="5400" lang="en-US">
                <a:solidFill>
                  <a:srgbClr val="FF6600"/>
                </a:solidFill>
              </a:rPr>
              <a:t>r</a:t>
            </a:r>
            <a:r>
              <a:rPr sz="5400" lang="en-US">
                <a:solidFill>
                  <a:srgbClr val="FF6600"/>
                </a:solidFill>
              </a:rPr>
              <a:t>a</a:t>
            </a:r>
            <a:r>
              <a:rPr sz="5400" lang="en-US">
                <a:solidFill>
                  <a:srgbClr val="FF6600"/>
                </a:solidFill>
              </a:rPr>
              <a:t>n</a:t>
            </a:r>
            <a:r>
              <a:rPr sz="5400" lang="en-US">
                <a:solidFill>
                  <a:srgbClr val="FF6600"/>
                </a:solidFill>
              </a:rPr>
              <a:t>c</a:t>
            </a:r>
            <a:r>
              <a:rPr sz="5400" lang="en-US">
                <a:solidFill>
                  <a:srgbClr val="FF6600"/>
                </a:solidFill>
              </a:rPr>
              <a:t>h</a:t>
            </a:r>
            <a:r>
              <a:rPr sz="5400" lang="en-US">
                <a:solidFill>
                  <a:srgbClr val="FF6600"/>
                </a:solidFill>
              </a:rPr>
              <a:t>:</a:t>
            </a:r>
            <a:r>
              <a:rPr sz="5400" lang="en-US">
                <a:solidFill>
                  <a:srgbClr val="FF6600"/>
                </a:solidFill>
              </a:rPr>
              <a:t> </a:t>
            </a:r>
            <a:r>
              <a:rPr sz="5400" lang="en-US">
                <a:solidFill>
                  <a:srgbClr val="FF6600"/>
                </a:solidFill>
              </a:rPr>
              <a:t>B</a:t>
            </a:r>
            <a:r>
              <a:rPr sz="5400" lang="en-US">
                <a:solidFill>
                  <a:srgbClr val="FF6600"/>
                </a:solidFill>
              </a:rPr>
              <a:t>I</a:t>
            </a:r>
            <a:r>
              <a:rPr sz="5400" lang="en-US">
                <a:solidFill>
                  <a:srgbClr val="FF6600"/>
                </a:solidFill>
              </a:rPr>
              <a:t>O</a:t>
            </a:r>
            <a:r>
              <a:rPr sz="5400" lang="en-US">
                <a:solidFill>
                  <a:srgbClr val="FF6600"/>
                </a:solidFill>
              </a:rPr>
              <a:t> </a:t>
            </a:r>
            <a:r>
              <a:rPr sz="5400" lang="en-US">
                <a:solidFill>
                  <a:srgbClr val="FF6600"/>
                </a:solidFill>
              </a:rPr>
              <a:t>m</a:t>
            </a:r>
            <a:r>
              <a:rPr sz="5400" lang="en-US">
                <a:solidFill>
                  <a:srgbClr val="FF6600"/>
                </a:solidFill>
              </a:rPr>
              <a:t>e</a:t>
            </a:r>
            <a:r>
              <a:rPr sz="5400" lang="en-US">
                <a:solidFill>
                  <a:srgbClr val="FF6600"/>
                </a:solidFill>
              </a:rPr>
              <a:t>d</a:t>
            </a:r>
            <a:r>
              <a:rPr sz="5400" lang="en-US">
                <a:solidFill>
                  <a:srgbClr val="FF6600"/>
                </a:solidFill>
              </a:rPr>
              <a:t>ical</a:t>
            </a:r>
            <a:endParaRPr sz="2800" lang="en-US">
              <a:solidFill>
                <a:srgbClr val="000000"/>
              </a:solidFill>
            </a:endParaRPr>
          </a:p>
          <a:p>
            <a:r>
              <a:rPr sz="5400" lang="en-US">
                <a:solidFill>
                  <a:srgbClr val="FF6600"/>
                </a:solidFill>
              </a:rPr>
              <a:t>E</a:t>
            </a:r>
            <a:r>
              <a:rPr sz="5400" lang="en-US">
                <a:solidFill>
                  <a:srgbClr val="FF6600"/>
                </a:solidFill>
              </a:rPr>
              <a:t>n</a:t>
            </a:r>
            <a:r>
              <a:rPr sz="5400" lang="en-US">
                <a:solidFill>
                  <a:srgbClr val="FF6600"/>
                </a:solidFill>
              </a:rPr>
              <a:t>g</a:t>
            </a:r>
            <a:r>
              <a:rPr sz="5400" lang="en-US">
                <a:solidFill>
                  <a:srgbClr val="FF6600"/>
                </a:solidFill>
              </a:rPr>
              <a:t>ineering</a:t>
            </a:r>
            <a:endParaRPr sz="2800" lang="en-US">
              <a:solidFill>
                <a:srgbClr val="000000"/>
              </a:solidFill>
            </a:endParaRPr>
          </a:p>
          <a:p>
            <a:r>
              <a:rPr sz="5400" lang="en-US">
                <a:solidFill>
                  <a:srgbClr val="FF6600"/>
                </a:solidFill>
              </a:rPr>
              <a:t>Y</a:t>
            </a:r>
            <a:r>
              <a:rPr sz="5400" lang="en-US">
                <a:solidFill>
                  <a:srgbClr val="FF6600"/>
                </a:solidFill>
              </a:rPr>
              <a:t>e</a:t>
            </a:r>
            <a:r>
              <a:rPr sz="5400" lang="en-US">
                <a:solidFill>
                  <a:srgbClr val="FF6600"/>
                </a:solidFill>
              </a:rPr>
              <a:t>a</a:t>
            </a:r>
            <a:r>
              <a:rPr sz="5400" lang="en-US">
                <a:solidFill>
                  <a:srgbClr val="FF6600"/>
                </a:solidFill>
              </a:rPr>
              <a:t>r</a:t>
            </a:r>
            <a:r>
              <a:rPr sz="5400" lang="en-US">
                <a:solidFill>
                  <a:srgbClr val="FF6600"/>
                </a:solidFill>
              </a:rPr>
              <a:t>:</a:t>
            </a:r>
            <a:r>
              <a:rPr sz="5400" lang="en-US">
                <a:solidFill>
                  <a:srgbClr val="FF6600"/>
                </a:solidFill>
              </a:rPr>
              <a:t> </a:t>
            </a:r>
            <a:r>
              <a:rPr sz="5400" lang="en-US">
                <a:solidFill>
                  <a:srgbClr val="FF6600"/>
                </a:solidFill>
              </a:rPr>
              <a:t>3</a:t>
            </a:r>
            <a:r>
              <a:rPr sz="5400" lang="en-US">
                <a:solidFill>
                  <a:srgbClr val="FF6600"/>
                </a:solidFill>
              </a:rPr>
              <a:t>r</a:t>
            </a:r>
            <a:r>
              <a:rPr sz="5400" lang="en-US">
                <a:solidFill>
                  <a:srgbClr val="FF6600"/>
                </a:solidFill>
              </a:rPr>
              <a:t>d</a:t>
            </a:r>
            <a:r>
              <a:rPr sz="5400" lang="en-US">
                <a:solidFill>
                  <a:srgbClr val="FF6600"/>
                </a:solidFill>
              </a:rPr>
              <a:t> </a:t>
            </a:r>
            <a:r>
              <a:rPr sz="5400" lang="en-US">
                <a:solidFill>
                  <a:srgbClr val="FF6600"/>
                </a:solidFill>
              </a:rPr>
              <a:t>y</a:t>
            </a:r>
            <a:r>
              <a:rPr sz="5400" lang="en-US">
                <a:solidFill>
                  <a:srgbClr val="FF6600"/>
                </a:solidFill>
              </a:rPr>
              <a:t>e</a:t>
            </a:r>
            <a:r>
              <a:rPr sz="5400" lang="en-US">
                <a:solidFill>
                  <a:srgbClr val="FF6600"/>
                </a:solidFill>
              </a:rPr>
              <a:t>ar</a:t>
            </a:r>
            <a:endParaRPr sz="2800" lang="en-US">
              <a:solidFill>
                <a:srgbClr val="000000"/>
              </a:solidFill>
            </a:endParaRPr>
          </a:p>
          <a:p>
            <a:endParaRPr sz="2800" lang="en-US">
              <a:solidFill>
                <a:srgbClr val="000000"/>
              </a:solidFill>
            </a:endParaRPr>
          </a:p>
          <a:p>
            <a:endParaRPr sz="2800" lang="en-US">
              <a:solidFill>
                <a:srgbClr val="000000"/>
              </a:solidFill>
            </a:endParaRPr>
          </a:p>
          <a:p>
            <a:endParaRPr sz="2800" lang="en-US">
              <a:solidFill>
                <a:srgbClr val="000000"/>
              </a:solidFill>
            </a:endParaRPr>
          </a:p>
          <a:p>
            <a:endParaRPr sz="2800"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7"/>
                                        <p:tgtEl>
                                          <p:spTgt spid="2097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8"/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9"/>
                                        <p:tgtEl>
                                          <p:spTgt spid="2097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1000"/>
                            </p:stCondLst>
                            <p:childTnLst>
                              <p:par>
                                <p:cTn fill="hold" id="11" nodeType="afterEffect" presetClass="entr" presetID="45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000" id="13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2000" fill="hold" id="14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#ppt_w*sin(2.5*pi*$)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0" fill="hold" id="15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矩形 4"/>
          <p:cNvSpPr/>
          <p:nvPr/>
        </p:nvSpPr>
        <p:spPr>
          <a:xfrm>
            <a:off x="491320" y="0"/>
            <a:ext cx="1310185" cy="6858000"/>
          </a:xfrm>
          <a:prstGeom prst="rect"/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97154" name="图片 6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39872" r="8611"/>
          <a:stretch>
            <a:fillRect/>
          </a:stretch>
        </p:blipFill>
        <p:spPr>
          <a:xfrm>
            <a:off x="873455" y="454641"/>
            <a:ext cx="4597630" cy="5948718"/>
          </a:xfrm>
          <a:prstGeom prst="rect"/>
        </p:spPr>
      </p:pic>
      <p:sp>
        <p:nvSpPr>
          <p:cNvPr id="1048613" name="矩形 7"/>
          <p:cNvSpPr/>
          <p:nvPr/>
        </p:nvSpPr>
        <p:spPr>
          <a:xfrm>
            <a:off x="2060813" y="1460310"/>
            <a:ext cx="3589360" cy="4107977"/>
          </a:xfrm>
          <a:prstGeom prst="rect"/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887" name=""/>
          <p:cNvSpPr txBox="1"/>
          <p:nvPr/>
        </p:nvSpPr>
        <p:spPr>
          <a:xfrm rot="10250">
            <a:off x="5669853" y="9142"/>
            <a:ext cx="6152689" cy="13210540"/>
          </a:xfrm>
          <a:prstGeom prst="rect"/>
        </p:spPr>
        <p:txBody>
          <a:bodyPr rtlCol="0" wrap="square">
            <a:spAutoFit/>
          </a:bodyPr>
          <a:p>
            <a:r>
              <a:rPr sz="3200" lang="en-US">
                <a:solidFill>
                  <a:srgbClr val="7030A0"/>
                </a:solidFill>
              </a:rPr>
              <a:t>T</a:t>
            </a:r>
            <a:r>
              <a:rPr sz="3200" lang="en-US">
                <a:solidFill>
                  <a:srgbClr val="7030A0"/>
                </a:solidFill>
              </a:rPr>
              <a:t>e</a:t>
            </a:r>
            <a:r>
              <a:rPr sz="3200" lang="en-US">
                <a:solidFill>
                  <a:srgbClr val="7030A0"/>
                </a:solidFill>
              </a:rPr>
              <a:t>c</a:t>
            </a:r>
            <a:r>
              <a:rPr sz="3200" lang="en-US">
                <a:solidFill>
                  <a:srgbClr val="7030A0"/>
                </a:solidFill>
              </a:rPr>
              <a:t>h</a:t>
            </a:r>
            <a:r>
              <a:rPr sz="3200" lang="en-US">
                <a:solidFill>
                  <a:srgbClr val="7030A0"/>
                </a:solidFill>
              </a:rPr>
              <a:t>n</a:t>
            </a:r>
            <a:r>
              <a:rPr sz="3200" lang="en-US">
                <a:solidFill>
                  <a:srgbClr val="7030A0"/>
                </a:solidFill>
              </a:rPr>
              <a:t>i</a:t>
            </a:r>
            <a:r>
              <a:rPr sz="3200" lang="en-US">
                <a:solidFill>
                  <a:srgbClr val="7030A0"/>
                </a:solidFill>
              </a:rPr>
              <a:t>q</a:t>
            </a:r>
            <a:r>
              <a:rPr sz="3200" lang="en-US">
                <a:solidFill>
                  <a:srgbClr val="7030A0"/>
                </a:solidFill>
              </a:rPr>
              <a:t>ues </a:t>
            </a:r>
            <a:r>
              <a:rPr sz="3200" lang="en-US">
                <a:solidFill>
                  <a:srgbClr val="7030A0"/>
                </a:solidFill>
              </a:rPr>
              <a:t>i</a:t>
            </a:r>
            <a:r>
              <a:rPr sz="3200" lang="en-US">
                <a:solidFill>
                  <a:srgbClr val="7030A0"/>
                </a:solidFill>
              </a:rPr>
              <a:t>n</a:t>
            </a:r>
            <a:r>
              <a:rPr sz="3200" lang="en-US">
                <a:solidFill>
                  <a:srgbClr val="7030A0"/>
                </a:solidFill>
              </a:rPr>
              <a:t>v</a:t>
            </a:r>
            <a:r>
              <a:rPr sz="3200" lang="en-US">
                <a:solidFill>
                  <a:srgbClr val="7030A0"/>
                </a:solidFill>
              </a:rPr>
              <a:t>o</a:t>
            </a:r>
            <a:r>
              <a:rPr sz="3200" lang="en-US">
                <a:solidFill>
                  <a:srgbClr val="7030A0"/>
                </a:solidFill>
              </a:rPr>
              <a:t>l</a:t>
            </a:r>
            <a:r>
              <a:rPr sz="3200" lang="en-US">
                <a:solidFill>
                  <a:srgbClr val="7030A0"/>
                </a:solidFill>
              </a:rPr>
              <a:t>ved </a:t>
            </a:r>
            <a:r>
              <a:rPr sz="3200" lang="en-US">
                <a:solidFill>
                  <a:srgbClr val="7030A0"/>
                </a:solidFill>
              </a:rPr>
              <a:t>in </a:t>
            </a:r>
            <a:r>
              <a:rPr sz="3200" lang="en-US">
                <a:solidFill>
                  <a:srgbClr val="7030A0"/>
                </a:solidFill>
              </a:rPr>
              <a:t>d</a:t>
            </a:r>
            <a:r>
              <a:rPr sz="3200" lang="en-US">
                <a:solidFill>
                  <a:srgbClr val="7030A0"/>
                </a:solidFill>
              </a:rPr>
              <a:t>iabetes </a:t>
            </a:r>
            <a:r>
              <a:rPr sz="3200" lang="en-US">
                <a:solidFill>
                  <a:srgbClr val="7030A0"/>
                </a:solidFill>
              </a:rPr>
              <a:t>c</a:t>
            </a:r>
            <a:r>
              <a:rPr sz="3200" lang="en-US">
                <a:solidFill>
                  <a:srgbClr val="7030A0"/>
                </a:solidFill>
              </a:rPr>
              <a:t>a</a:t>
            </a:r>
            <a:r>
              <a:rPr sz="3200" lang="en-US">
                <a:solidFill>
                  <a:srgbClr val="7030A0"/>
                </a:solidFill>
              </a:rPr>
              <a:t>r</a:t>
            </a:r>
            <a:r>
              <a:rPr sz="3200" lang="en-US">
                <a:solidFill>
                  <a:srgbClr val="7030A0"/>
                </a:solidFill>
              </a:rPr>
              <a:t>e</a:t>
            </a:r>
            <a:r>
              <a:rPr sz="3200" lang="en-US">
                <a:solidFill>
                  <a:srgbClr val="7030A0"/>
                </a:solidFill>
              </a:rPr>
              <a:t>:</a:t>
            </a:r>
            <a:r>
              <a:rPr sz="3200" lang="en-US">
                <a:solidFill>
                  <a:srgbClr val="7030A0"/>
                </a:solidFill>
              </a:rPr>
              <a:t>-</a:t>
            </a:r>
            <a:endParaRPr sz="2800" lang="en-US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Several AI-based techniques have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been applied in diabetes care. With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the advent of AI, the diagnosis of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diabetes has evolved beyond a few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measurements of blood glucose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levels and glycosylated hemoglobin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(HbA1c).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Case-based reasoning (CBR).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CBR, an AI technique to solve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new problems based on learning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from similar past encounters, is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being extensively used in diabetes</a:t>
            </a:r>
            <a:endParaRPr sz="2800" lang="en-US">
              <a:solidFill>
                <a:srgbClr val="008000"/>
              </a:solidFill>
            </a:endParaRPr>
          </a:p>
          <a:p>
            <a:r>
              <a:rPr sz="2800" lang="en-US">
                <a:solidFill>
                  <a:srgbClr val="008000"/>
                </a:solidFill>
              </a:rPr>
              <a:t>management.</a:t>
            </a:r>
            <a:endParaRPr sz="2800" lang="en-US">
              <a:solidFill>
                <a:srgbClr val="008000"/>
              </a:solidFill>
            </a:endParaRPr>
          </a:p>
          <a:p>
            <a:endParaRPr sz="2800" lang="en-US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Support System is an example of</a:t>
            </a:r>
            <a:endParaRPr sz="2800" lang="en-US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CBR that has been used in diabetes</a:t>
            </a:r>
            <a:endParaRPr sz="2800" lang="en-US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care. The system aims to automatically detect problems in control of</a:t>
            </a:r>
            <a:endParaRPr sz="2800" lang="en-US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blood glucose, propose solutions to</a:t>
            </a:r>
            <a:endParaRPr sz="2800" lang="en-US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the detected problems, and remember the effective and ineffective solutions for individual patients.17 CBR has been</a:t>
            </a:r>
            <a:endParaRPr sz="2800" lang="en-US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used to optimize and individualize insulin therapy for various</a:t>
            </a:r>
            <a:endParaRPr sz="2800" lang="en-US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meal situations in diabetes.19</a:t>
            </a:r>
            <a:endParaRPr sz="2800" lang="en-US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Machine learning and deep learning. Several machine</a:t>
            </a:r>
            <a:endParaRPr sz="2800"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7"/>
                                        <p:tgtEl>
                                          <p:spTgt spid="1048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">
                            <p:stCondLst>
                              <p:cond delay="500"/>
                            </p:stCondLst>
                            <p:childTnLst>
                              <p:par>
                                <p:cTn fill="hold" id="9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11"/>
                                        <p:tgtEl>
                                          <p:spTgt spid="2097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3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15"/>
                                        <p:tgtEl>
                                          <p:spTgt spid="1048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2" grpId="0" animBg="1"/>
      <p:bldP spid="10486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9" name="菱形 1"/>
          <p:cNvSpPr/>
          <p:nvPr/>
        </p:nvSpPr>
        <p:spPr>
          <a:xfrm>
            <a:off x="204715" y="232011"/>
            <a:ext cx="532263" cy="532263"/>
          </a:xfrm>
          <a:prstGeom prst="diamond"/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903" name="菱形 2"/>
          <p:cNvSpPr/>
          <p:nvPr/>
        </p:nvSpPr>
        <p:spPr>
          <a:xfrm>
            <a:off x="361664" y="232011"/>
            <a:ext cx="532263" cy="532263"/>
          </a:xfrm>
          <a:prstGeom prst="diamond"/>
          <a:noFill/>
          <a:ln>
            <a:solidFill>
              <a:srgbClr val="C00000"/>
            </a:solidFill>
          </a:ln>
        </p:spPr>
        <p:txBody>
          <a:bodyPr anchor="ctr" rtlCol="0"/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97170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050876" y="0"/>
            <a:ext cx="7771315" cy="6801516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  <p:timing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5" name="矩形 4"/>
          <p:cNvSpPr/>
          <p:nvPr/>
        </p:nvSpPr>
        <p:spPr>
          <a:xfrm>
            <a:off x="491320" y="0"/>
            <a:ext cx="1310185" cy="6858000"/>
          </a:xfrm>
          <a:prstGeom prst="rect"/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97166" name="图片 6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39872" r="8611"/>
          <a:stretch>
            <a:fillRect/>
          </a:stretch>
        </p:blipFill>
        <p:spPr>
          <a:xfrm>
            <a:off x="873455" y="454641"/>
            <a:ext cx="3869817" cy="5948718"/>
          </a:xfrm>
          <a:prstGeom prst="rect"/>
        </p:spPr>
      </p:pic>
      <p:sp>
        <p:nvSpPr>
          <p:cNvPr id="1048908" name=""/>
          <p:cNvSpPr txBox="1"/>
          <p:nvPr/>
        </p:nvSpPr>
        <p:spPr>
          <a:xfrm>
            <a:off x="4743272" y="894079"/>
            <a:ext cx="7502089" cy="5069840"/>
          </a:xfrm>
          <a:prstGeom prst="rect"/>
        </p:spPr>
        <p:txBody>
          <a:bodyPr rtlCol="0" wrap="square">
            <a:spAutoFit/>
          </a:bodyPr>
          <a:p>
            <a:r>
              <a:rPr sz="2400" lang="en-US">
                <a:solidFill>
                  <a:srgbClr val="6600CC"/>
                </a:solidFill>
              </a:rPr>
              <a:t>Telehealth has revolutionized the</a:t>
            </a:r>
            <a:endParaRPr sz="2000" lang="en-US">
              <a:solidFill>
                <a:srgbClr val="6600CC"/>
              </a:solidFill>
            </a:endParaRPr>
          </a:p>
          <a:p>
            <a:r>
              <a:rPr sz="2400" lang="en-US">
                <a:solidFill>
                  <a:srgbClr val="6600CC"/>
                </a:solidFill>
              </a:rPr>
              <a:t>management of diabetes. Remote monitoring reduces the time</a:t>
            </a:r>
            <a:endParaRPr sz="2000" lang="en-US">
              <a:solidFill>
                <a:srgbClr val="6600CC"/>
              </a:solidFill>
            </a:endParaRPr>
          </a:p>
          <a:p>
            <a:r>
              <a:rPr sz="2400" lang="en-US">
                <a:solidFill>
                  <a:srgbClr val="6600CC"/>
                </a:solidFill>
              </a:rPr>
              <a:t>spent in follow-up visits and allows a more real-time monitoring of the glycemic status as well as the overall health of the</a:t>
            </a:r>
            <a:endParaRPr sz="2000" lang="en-US">
              <a:solidFill>
                <a:srgbClr val="6600CC"/>
              </a:solidFill>
            </a:endParaRPr>
          </a:p>
          <a:p>
            <a:r>
              <a:rPr sz="2400" lang="en-US">
                <a:solidFill>
                  <a:srgbClr val="6600CC"/>
                </a:solidFill>
              </a:rPr>
              <a:t>patient. AI has the ability to replace 50%-70% of routine follow-up clinical consultations with virtual engagements and</a:t>
            </a:r>
            <a:endParaRPr sz="2000" lang="en-US">
              <a:solidFill>
                <a:srgbClr val="6600CC"/>
              </a:solidFill>
            </a:endParaRPr>
          </a:p>
          <a:p>
            <a:r>
              <a:rPr sz="2400" lang="en-US">
                <a:solidFill>
                  <a:srgbClr val="6600CC"/>
                </a:solidFill>
              </a:rPr>
              <a:t>remote monitoring.12 Short message service (SMS) text messaging are being tested for improvement in medication adherence in a randomized control trail in over 800 patients with</a:t>
            </a:r>
            <a:endParaRPr sz="2000" lang="en-US">
              <a:solidFill>
                <a:srgbClr val="6600CC"/>
              </a:solidFill>
            </a:endParaRPr>
          </a:p>
          <a:p>
            <a:r>
              <a:rPr sz="2400" lang="en-US">
                <a:solidFill>
                  <a:srgbClr val="6600CC"/>
                </a:solidFill>
              </a:rPr>
              <a:t>type 2 diabetes mellitus in sub-Saharan Africa</a:t>
            </a:r>
            <a:endParaRPr sz="2800" lang="en-US">
              <a:solidFill>
                <a:srgbClr val="6600CC"/>
              </a:solidFill>
            </a:endParaRPr>
          </a:p>
        </p:txBody>
      </p:sp>
      <p:sp>
        <p:nvSpPr>
          <p:cNvPr id="1048912" name=""/>
          <p:cNvSpPr txBox="1"/>
          <p:nvPr/>
        </p:nvSpPr>
        <p:spPr>
          <a:xfrm>
            <a:off x="5125407" y="383539"/>
            <a:ext cx="4000000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p</a:t>
            </a:r>
            <a:r>
              <a:rPr sz="2800" lang="en-US">
                <a:solidFill>
                  <a:srgbClr val="000000"/>
                </a:solidFill>
              </a:rPr>
              <a:t>p</a:t>
            </a:r>
            <a:r>
              <a:rPr sz="2800" lang="en-US">
                <a:solidFill>
                  <a:srgbClr val="000000"/>
                </a:solidFill>
              </a:rPr>
              <a:t>l</a:t>
            </a:r>
            <a:r>
              <a:rPr sz="2800" lang="en-US">
                <a:solidFill>
                  <a:srgbClr val="000000"/>
                </a:solidFill>
              </a:rPr>
              <a:t>ication</a:t>
            </a:r>
            <a:r>
              <a:rPr sz="2800" lang="en-US">
                <a:solidFill>
                  <a:srgbClr val="000000"/>
                </a:solidFill>
              </a:rPr>
              <a:t>:</a:t>
            </a:r>
            <a:r>
              <a:rPr sz="2800" lang="en-US">
                <a:solidFill>
                  <a:srgbClr val="000000"/>
                </a:solidFill>
              </a:rPr>
              <a:t>-</a:t>
            </a:r>
            <a:endParaRPr sz="2800"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7"/>
                                        <p:tgtEl>
                                          <p:spTgt spid="1048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">
                            <p:stCondLst>
                              <p:cond delay="500"/>
                            </p:stCondLst>
                            <p:childTnLst>
                              <p:par>
                                <p:cTn fill="hold" id="9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11"/>
                                        <p:tgtEl>
                                          <p:spTgt spid="2097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4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0" name="菱形 1"/>
          <p:cNvSpPr/>
          <p:nvPr/>
        </p:nvSpPr>
        <p:spPr>
          <a:xfrm>
            <a:off x="204715" y="232011"/>
            <a:ext cx="532263" cy="532263"/>
          </a:xfrm>
          <a:prstGeom prst="diamond"/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751" name="菱形 2"/>
          <p:cNvSpPr/>
          <p:nvPr/>
        </p:nvSpPr>
        <p:spPr>
          <a:xfrm>
            <a:off x="361664" y="232011"/>
            <a:ext cx="532263" cy="532263"/>
          </a:xfrm>
          <a:prstGeom prst="diamond"/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752" name="矩形 3"/>
          <p:cNvSpPr/>
          <p:nvPr/>
        </p:nvSpPr>
        <p:spPr>
          <a:xfrm>
            <a:off x="768876" y="1114194"/>
            <a:ext cx="7512352" cy="4629612"/>
          </a:xfrm>
          <a:prstGeom prst="rect"/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r>
              <a:rPr altLang="en-US" b="1" dirty="0" sz="2400" lang="zh-CN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Algorithm:</a:t>
            </a:r>
            <a:endParaRPr altLang="en-US" b="1" dirty="0" sz="2400" lang="zh-CN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altLang="en-US" b="1" dirty="0" sz="2400" lang="zh-CN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 Choose the number of clusters(K) and obtain the data points </a:t>
            </a:r>
            <a:endParaRPr altLang="en-US" b="1" dirty="0" sz="2400" lang="zh-CN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altLang="en-US" b="1" dirty="0" sz="2400" lang="zh-CN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 Place the centroids c_1, c_2, ..... c_k randomly </a:t>
            </a:r>
            <a:endParaRPr altLang="en-US" b="1" dirty="0" sz="2400" lang="zh-CN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altLang="en-US" b="1" dirty="0" sz="2400" lang="zh-CN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 Steps 4 and 5 should be repeated until the end of a fixed number of iterations</a:t>
            </a:r>
            <a:endParaRPr altLang="en-US" b="1" dirty="0" sz="2400" lang="zh-CN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altLang="en-US" b="1" dirty="0" sz="2400" lang="zh-CN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 For each data point x_i:</a:t>
            </a:r>
            <a:endParaRPr altLang="en-US" b="1" dirty="0" sz="2400" lang="zh-CN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altLang="en-US" b="1" dirty="0" sz="2400" lang="zh-CN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-find the nearest centroid(c_1, c_2 ,..c_k) </a:t>
            </a:r>
            <a:endParaRPr altLang="en-US" b="1" dirty="0" sz="2400" lang="zh-CN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altLang="en-US" b="1" dirty="0" sz="2400" lang="zh-CN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-assign the point to that cluster</a:t>
            </a:r>
            <a:endParaRPr altLang="en-US" b="1" dirty="0" sz="2400" lang="zh-CN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altLang="en-US" b="1" dirty="0" sz="2400" lang="zh-CN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 for each cluster j = 1..k</a:t>
            </a:r>
            <a:endParaRPr altLang="en-US" b="1" dirty="0" sz="2400" lang="zh-CN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altLang="en-US" b="1" dirty="0" sz="2400" lang="zh-CN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new centroid = mean of all points assigned to that cluster</a:t>
            </a:r>
            <a:endParaRPr altLang="en-US" b="1" dirty="0" sz="2400" lang="zh-CN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altLang="en-US" b="1" dirty="0" sz="2400" lang="zh-CN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 End</a:t>
            </a:r>
            <a:endParaRPr altLang="en-US" b="1" dirty="0" sz="2400" lang="zh-CN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altLang="en-US" b="1" dirty="0" sz="2400" lang="zh-CN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iv.Model Building</a:t>
            </a:r>
            <a:endParaRPr altLang="en-US" b="1" dirty="0" sz="2400" lang="zh-CN">
              <a:solidFill>
                <a:srgbClr val="00B05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  <p:timing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4" name="梯形 6"/>
          <p:cNvSpPr/>
          <p:nvPr/>
        </p:nvSpPr>
        <p:spPr>
          <a:xfrm>
            <a:off x="4448887" y="0"/>
            <a:ext cx="9877646" cy="6858000"/>
          </a:xfrm>
          <a:prstGeom prst="trapezoid"/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dirty="0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97169" name="图片 22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t="14027" b="2627"/>
          <a:stretch>
            <a:fillRect/>
          </a:stretch>
        </p:blipFill>
        <p:spPr>
          <a:xfrm>
            <a:off x="-3319088" y="938603"/>
            <a:ext cx="9525001" cy="5357813"/>
          </a:xfrm>
          <a:prstGeom prst="parallelogram"/>
        </p:spPr>
      </p:pic>
      <p:sp>
        <p:nvSpPr>
          <p:cNvPr id="1048805" name="平行四边形 7"/>
          <p:cNvSpPr/>
          <p:nvPr/>
        </p:nvSpPr>
        <p:spPr>
          <a:xfrm>
            <a:off x="5023045" y="1637414"/>
            <a:ext cx="1371601" cy="2868117"/>
          </a:xfrm>
          <a:prstGeom prst="parallelogram">
            <a:avLst>
              <a:gd name="adj" fmla="val 60124"/>
            </a:avLst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806" name="平行四边形 8"/>
          <p:cNvSpPr/>
          <p:nvPr/>
        </p:nvSpPr>
        <p:spPr>
          <a:xfrm>
            <a:off x="5556444" y="4034433"/>
            <a:ext cx="304801" cy="988828"/>
          </a:xfrm>
          <a:prstGeom prst="parallelogram">
            <a:avLst>
              <a:gd name="adj" fmla="val 95007"/>
            </a:avLst>
          </a:prstGeom>
          <a:solidFill>
            <a:schemeClr val="bg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807" name="平行四边形 9"/>
          <p:cNvSpPr/>
          <p:nvPr/>
        </p:nvSpPr>
        <p:spPr>
          <a:xfrm>
            <a:off x="6308700" y="313365"/>
            <a:ext cx="304801" cy="988828"/>
          </a:xfrm>
          <a:prstGeom prst="parallelogram">
            <a:avLst>
              <a:gd name="adj" fmla="val 95007"/>
            </a:avLst>
          </a:prstGeom>
          <a:solidFill>
            <a:schemeClr val="bg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808" name="平行四边形 10"/>
          <p:cNvSpPr/>
          <p:nvPr/>
        </p:nvSpPr>
        <p:spPr>
          <a:xfrm>
            <a:off x="5717704" y="121978"/>
            <a:ext cx="199365" cy="723015"/>
          </a:xfrm>
          <a:prstGeom prst="parallelogram">
            <a:avLst>
              <a:gd name="adj" fmla="val 95007"/>
            </a:avLst>
          </a:prstGeom>
          <a:solidFill>
            <a:schemeClr val="bg1">
              <a:alpha val="50196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809" name="平行四边形 12"/>
          <p:cNvSpPr/>
          <p:nvPr/>
        </p:nvSpPr>
        <p:spPr>
          <a:xfrm>
            <a:off x="5037219" y="5805377"/>
            <a:ext cx="379231" cy="869802"/>
          </a:xfrm>
          <a:prstGeom prst="parallelogram">
            <a:avLst>
              <a:gd name="adj" fmla="val 60124"/>
            </a:avLst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810" name="平行四边形 13"/>
          <p:cNvSpPr/>
          <p:nvPr/>
        </p:nvSpPr>
        <p:spPr>
          <a:xfrm>
            <a:off x="11307777" y="293134"/>
            <a:ext cx="520995" cy="1009059"/>
          </a:xfrm>
          <a:prstGeom prst="parallelogram">
            <a:avLst>
              <a:gd name="adj" fmla="val 60124"/>
            </a:avLst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811" name="平行四边形 14"/>
          <p:cNvSpPr/>
          <p:nvPr/>
        </p:nvSpPr>
        <p:spPr>
          <a:xfrm>
            <a:off x="11588655" y="844993"/>
            <a:ext cx="304802" cy="628356"/>
          </a:xfrm>
          <a:prstGeom prst="parallelogram">
            <a:avLst>
              <a:gd name="adj" fmla="val 60124"/>
            </a:avLst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813" name="文本框 16"/>
          <p:cNvSpPr txBox="1"/>
          <p:nvPr/>
        </p:nvSpPr>
        <p:spPr>
          <a:xfrm>
            <a:off x="6096000" y="2813399"/>
            <a:ext cx="5851501" cy="1069340"/>
          </a:xfrm>
          <a:prstGeom prst="rect"/>
          <a:noFill/>
        </p:spPr>
        <p:txBody>
          <a:bodyPr rtlCol="0" wrap="square">
            <a:spAutoFit/>
          </a:bodyPr>
          <a:p>
            <a:pPr algn="dist"/>
            <a:r>
              <a:rPr altLang="zh-CN" b="1" dirty="0" sz="6600" lang="en-US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 YOU</a:t>
            </a:r>
            <a:r>
              <a:rPr altLang="en-US" b="1" dirty="0" sz="6600" lang="zh-CN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！</a:t>
            </a:r>
            <a:endParaRPr altLang="en-US" b="1" dirty="0" sz="6600" lang="zh-CN">
              <a:solidFill>
                <a:schemeClr val="bg1">
                  <a:lumMod val="9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500">
        <p:random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2097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2097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0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12"/>
                                        <p:tgtEl>
                                          <p:spTgt spid="1048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16"/>
                                        <p:tgtEl>
                                          <p:spTgt spid="10488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17"/>
                                        <p:tgtEl>
                                          <p:spTgt spid="10488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18"/>
                                        <p:tgtEl>
                                          <p:spTgt spid="10488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22"/>
                                        <p:tgtEl>
                                          <p:spTgt spid="10488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23"/>
                                        <p:tgtEl>
                                          <p:spTgt spid="10488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24"/>
                                        <p:tgtEl>
                                          <p:spTgt spid="10488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2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28"/>
                                        <p:tgtEl>
                                          <p:spTgt spid="10488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29"/>
                                        <p:tgtEl>
                                          <p:spTgt spid="10488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30"/>
                                        <p:tgtEl>
                                          <p:spTgt spid="10488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32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34"/>
                                        <p:tgtEl>
                                          <p:spTgt spid="10488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35"/>
                                        <p:tgtEl>
                                          <p:spTgt spid="10488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36"/>
                                        <p:tgtEl>
                                          <p:spTgt spid="1048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3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40"/>
                                        <p:tgtEl>
                                          <p:spTgt spid="10488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41"/>
                                        <p:tgtEl>
                                          <p:spTgt spid="10488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42"/>
                                        <p:tgtEl>
                                          <p:spTgt spid="10488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4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46"/>
                                        <p:tgtEl>
                                          <p:spTgt spid="10488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47"/>
                                        <p:tgtEl>
                                          <p:spTgt spid="10488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48"/>
                                        <p:tgtEl>
                                          <p:spTgt spid="10488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5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52"/>
                                        <p:tgtEl>
                                          <p:spTgt spid="10488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53"/>
                                        <p:tgtEl>
                                          <p:spTgt spid="1048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54"/>
                                        <p:tgtEl>
                                          <p:spTgt spid="10488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62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64"/>
                                        <p:tgtEl>
                                          <p:spTgt spid="10488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65"/>
                                        <p:tgtEl>
                                          <p:spTgt spid="10488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66"/>
                                        <p:tgtEl>
                                          <p:spTgt spid="1048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04" grpId="0" animBg="1"/>
      <p:bldP spid="1048805" grpId="0" animBg="1"/>
      <p:bldP spid="1048806" grpId="0" animBg="1"/>
      <p:bldP spid="1048807" grpId="0" animBg="1"/>
      <p:bldP spid="1048808" grpId="0" animBg="1"/>
      <p:bldP spid="1048809" grpId="0" animBg="1"/>
      <p:bldP spid="1048810" grpId="0" animBg="1"/>
      <p:bldP spid="1048811" grpId="0" animBg="1"/>
      <p:bldP spid="104881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Presentation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123</dc:creator>
  <cp:lastModifiedBy>wps</cp:lastModifiedBy>
  <dcterms:created xsi:type="dcterms:W3CDTF">2019-04-15T20:01:00Z</dcterms:created>
  <dcterms:modified xsi:type="dcterms:W3CDTF">2023-10-04T09:38:13Z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1033-11.2.0.10382</vt:lpwstr>
  </property>
  <property fmtid="{D5CDD505-2E9C-101B-9397-08002B2CF9AE}" pid="3" name="ICV">
    <vt:lpwstr>a6a74f6b3f4a49e2887b667da9dc23bb</vt:lpwstr>
  </property>
</Properties>
</file>